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656" r:id="rId2"/>
    <p:sldId id="655" r:id="rId3"/>
    <p:sldId id="663" r:id="rId4"/>
    <p:sldId id="657" r:id="rId5"/>
    <p:sldId id="658" r:id="rId6"/>
    <p:sldId id="661" r:id="rId7"/>
    <p:sldId id="662" r:id="rId8"/>
    <p:sldId id="659" r:id="rId9"/>
    <p:sldId id="664" r:id="rId10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0F"/>
    <a:srgbClr val="FF0000"/>
    <a:srgbClr val="FEA80E"/>
    <a:srgbClr val="DD8E01"/>
    <a:srgbClr val="B9DEFF"/>
    <a:srgbClr val="FFC000"/>
    <a:srgbClr val="000000"/>
    <a:srgbClr val="339933"/>
    <a:srgbClr val="00B0F0"/>
    <a:srgbClr val="08F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4" autoAdjust="0"/>
    <p:restoredTop sz="95806" autoAdjust="0"/>
  </p:normalViewPr>
  <p:slideViewPr>
    <p:cSldViewPr snapToGrid="0">
      <p:cViewPr varScale="1">
        <p:scale>
          <a:sx n="170" d="100"/>
          <a:sy n="170" d="100"/>
        </p:scale>
        <p:origin x="2076" y="144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73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2/16/2023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2/16/2023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2/16/2023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2/16/2023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567F9-E5F7-B676-E31A-2A4CC107B190}"/>
              </a:ext>
            </a:extLst>
          </p:cNvPr>
          <p:cNvSpPr txBox="1"/>
          <p:nvPr/>
        </p:nvSpPr>
        <p:spPr>
          <a:xfrm>
            <a:off x="609600" y="3429000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 range: 0Hz – 360Hz</a:t>
            </a:r>
          </a:p>
          <a:p>
            <a:r>
              <a:rPr lang="en-US" sz="1400" dirty="0"/>
              <a:t>Voltage range: 1e-3V – 1V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6034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BEA5788-877F-B12D-DA01-B0884649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096" y="2681240"/>
            <a:ext cx="911332" cy="149551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563620D-3F95-F6CA-854A-C4283EB44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4"/>
          <a:stretch/>
        </p:blipFill>
        <p:spPr bwMode="auto">
          <a:xfrm>
            <a:off x="0" y="80173"/>
            <a:ext cx="12192000" cy="211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02C336B-66FE-E066-FD20-C4D1DEF8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66" y="2323192"/>
            <a:ext cx="6312425" cy="208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52F962-A5F8-391C-21C4-A1E121A0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90166"/>
            <a:ext cx="12192000" cy="21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5A333E7-C3C8-6E25-D128-38051DA30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694" y="0"/>
            <a:ext cx="3790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3EDEC92-E425-10B6-0150-CAEDE0B8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75" y="2500311"/>
            <a:ext cx="561022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016B492-8579-B969-98FC-9CAA6962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63343"/>
            <a:ext cx="2926080" cy="183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997B960-1AEB-C67E-6D14-A720E91A4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2" r="17286" b="43412"/>
          <a:stretch/>
        </p:blipFill>
        <p:spPr bwMode="auto">
          <a:xfrm>
            <a:off x="285797" y="4698052"/>
            <a:ext cx="1177244" cy="198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69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49FCD1-0084-056C-842B-140D9790A75F}"/>
              </a:ext>
            </a:extLst>
          </p:cNvPr>
          <p:cNvSpPr txBox="1"/>
          <p:nvPr/>
        </p:nvSpPr>
        <p:spPr>
          <a:xfrm>
            <a:off x="609600" y="3429000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 range: 0Hz – 500Hz</a:t>
            </a:r>
          </a:p>
          <a:p>
            <a:r>
              <a:rPr lang="en-US" sz="1400" dirty="0"/>
              <a:t>Voltage range: 1e-3V – 1V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59505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>
            <a:extLst>
              <a:ext uri="{FF2B5EF4-FFF2-40B4-BE49-F238E27FC236}">
                <a16:creationId xmlns:a16="http://schemas.microsoft.com/office/drawing/2014/main" id="{1A1A4E1E-7232-70F8-279A-647B4DDA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28" y="2264842"/>
            <a:ext cx="3771715" cy="265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C788F7F1-3B49-B113-807A-AC93BEF3A877}"/>
              </a:ext>
            </a:extLst>
          </p:cNvPr>
          <p:cNvSpPr/>
          <p:nvPr/>
        </p:nvSpPr>
        <p:spPr>
          <a:xfrm>
            <a:off x="5876015" y="2332717"/>
            <a:ext cx="2042538" cy="213525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D406FD4-0FA6-0BF3-8FCB-26C1D214E1A5}"/>
              </a:ext>
            </a:extLst>
          </p:cNvPr>
          <p:cNvSpPr/>
          <p:nvPr/>
        </p:nvSpPr>
        <p:spPr>
          <a:xfrm>
            <a:off x="4851182" y="2331018"/>
            <a:ext cx="3091224" cy="17810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C0F5351-6A8C-EC83-E007-CD4D21C02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59" y="919179"/>
            <a:ext cx="3666584" cy="12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E567-0837-7222-FAD3-A8C368A7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6" y="0"/>
            <a:ext cx="4098925" cy="685800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2504BF-C074-CD84-E409-430390A4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579" y="0"/>
            <a:ext cx="4098925" cy="6858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9BFF6B5-E835-60B8-9DB7-B1A47991D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182" y="5048721"/>
            <a:ext cx="911332" cy="14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interpretation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9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Inhaltsplatzhalter 5">
                <a:extLst>
                  <a:ext uri="{FF2B5EF4-FFF2-40B4-BE49-F238E27FC236}">
                    <a16:creationId xmlns:a16="http://schemas.microsoft.com/office/drawing/2014/main" id="{3834FACA-C691-6459-B2DF-E96CABF48C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00468653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Index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Correlation (&gt;0.1)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Source Direction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11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fontAlgn="b">
                            <a:buFont typeface="+mj-lt"/>
                            <a:buNone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(+0.25)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timing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(-0.17)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?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(-0.46)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magnet_history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 + Phys. neighbors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Electrical 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(+0.33)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operation (-0.12)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(-0.12)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Repetitive pattern within QPS crate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(+0.14)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Power converter RB.A78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u="none" strike="noStrike" noProof="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Inhaltsplatzhalter 5">
                <a:extLst>
                  <a:ext uri="{FF2B5EF4-FFF2-40B4-BE49-F238E27FC236}">
                    <a16:creationId xmlns:a16="http://schemas.microsoft.com/office/drawing/2014/main" id="{3834FACA-C691-6459-B2DF-E96CABF48C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00468653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Index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Correlation (&gt;0.1)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333" r="-199597" b="-7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fontAlgn="b">
                            <a:buFont typeface="+mj-lt"/>
                            <a:buNone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65493" r="-199597" b="-4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(+0.25)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timing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(-0.17)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165493" r="-199597" b="-3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?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(-0.46)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magnet_history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265493" r="-199597" b="-2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(+0.33)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operation (-0.12)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(-0.12)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65493" r="-199597" b="-1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(+0.14)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465493" r="-199597" b="-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497CC93-AA06-51CB-85E6-129016C807C7}"/>
              </a:ext>
            </a:extLst>
          </p:cNvPr>
          <p:cNvGrpSpPr/>
          <p:nvPr/>
        </p:nvGrpSpPr>
        <p:grpSpPr>
          <a:xfrm>
            <a:off x="1390653" y="1712270"/>
            <a:ext cx="1659728" cy="4485329"/>
            <a:chOff x="1390653" y="1712270"/>
            <a:chExt cx="1659728" cy="4485329"/>
          </a:xfrm>
        </p:grpSpPr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DA609A36-85F3-1C00-FD2D-BB282B033F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5574" r="19489" b="76223"/>
            <a:stretch/>
          </p:blipFill>
          <p:spPr bwMode="auto">
            <a:xfrm>
              <a:off x="1390653" y="1712270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nhaltsplatzhalter 5">
              <a:extLst>
                <a:ext uri="{FF2B5EF4-FFF2-40B4-BE49-F238E27FC236}">
                  <a16:creationId xmlns:a16="http://schemas.microsoft.com/office/drawing/2014/main" id="{D863DE63-87E9-3252-82DD-9AD32B941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1714651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195290A4-A8BC-129B-2BAF-576836FE6B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23881" r="19489" b="57916"/>
            <a:stretch/>
          </p:blipFill>
          <p:spPr bwMode="auto">
            <a:xfrm>
              <a:off x="1393034" y="2583808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nhaltsplatzhalter 5">
              <a:extLst>
                <a:ext uri="{FF2B5EF4-FFF2-40B4-BE49-F238E27FC236}">
                  <a16:creationId xmlns:a16="http://schemas.microsoft.com/office/drawing/2014/main" id="{8815233D-94A4-97B0-EDBC-FAB2B9C94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2581427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A5AEFDC6-D5F1-AEC0-CF74-DBA026E21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42030" r="19489" b="39767"/>
            <a:stretch/>
          </p:blipFill>
          <p:spPr bwMode="auto">
            <a:xfrm>
              <a:off x="1390653" y="3443804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nhaltsplatzhalter 5">
              <a:extLst>
                <a:ext uri="{FF2B5EF4-FFF2-40B4-BE49-F238E27FC236}">
                  <a16:creationId xmlns:a16="http://schemas.microsoft.com/office/drawing/2014/main" id="{A0AC623F-2248-303A-852F-C89AFC7E2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3446185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19581138-A9C6-6F59-D24C-F707AFC241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60331" r="19489" b="21466"/>
            <a:stretch/>
          </p:blipFill>
          <p:spPr bwMode="auto">
            <a:xfrm>
              <a:off x="1390653" y="4310943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nhaltsplatzhalter 5">
              <a:extLst>
                <a:ext uri="{FF2B5EF4-FFF2-40B4-BE49-F238E27FC236}">
                  <a16:creationId xmlns:a16="http://schemas.microsoft.com/office/drawing/2014/main" id="{687AF05C-F48A-4EAD-6BAC-9E05A1029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4313324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DAF6A3A2-1D4E-4FC3-23E3-5462794EF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78386" r="19489" b="333"/>
            <a:stretch/>
          </p:blipFill>
          <p:spPr bwMode="auto">
            <a:xfrm>
              <a:off x="1390653" y="5167514"/>
              <a:ext cx="1381124" cy="103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nhaltsplatzhalter 5">
              <a:extLst>
                <a:ext uri="{FF2B5EF4-FFF2-40B4-BE49-F238E27FC236}">
                  <a16:creationId xmlns:a16="http://schemas.microsoft.com/office/drawing/2014/main" id="{09086ABF-6847-A753-71B2-845F0B903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5169896"/>
              <a:ext cx="278604" cy="84175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" name="Picture 2" descr="Confounding Variable and Spurious Correlation: Key Challenge in Making  Causal Inference | by Vivekananda Das | Medium">
            <a:extLst>
              <a:ext uri="{FF2B5EF4-FFF2-40B4-BE49-F238E27FC236}">
                <a16:creationId xmlns:a16="http://schemas.microsoft.com/office/drawing/2014/main" id="{84B0AD14-A2E3-2D99-F9D6-A8CE9B3A1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8" b="14953"/>
          <a:stretch/>
        </p:blipFill>
        <p:spPr bwMode="auto">
          <a:xfrm>
            <a:off x="7910721" y="56862"/>
            <a:ext cx="2771058" cy="104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9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CDECD5-FD3F-91F3-D48E-5ADF8C7614A7}"/>
              </a:ext>
            </a:extLst>
          </p:cNvPr>
          <p:cNvSpPr txBox="1"/>
          <p:nvPr/>
        </p:nvSpPr>
        <p:spPr>
          <a:xfrm>
            <a:off x="609600" y="3429000"/>
            <a:ext cx="393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FF0000"/>
                </a:solidFill>
              </a:rPr>
              <a:t>Improve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Study effect of Assumptions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How to evaluate?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rgbClr val="00A00F"/>
                </a:solidFill>
              </a:rPr>
              <a:t>Which parameters to vary?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E98E6E6-11E4-BF18-9876-24AC0653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07" y="1902488"/>
            <a:ext cx="6478172" cy="214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559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39C98B7-08EC-1877-DADB-A914A32117DB}"/>
                  </a:ext>
                </a:extLst>
              </p:cNvPr>
              <p:cNvSpPr txBox="1"/>
              <p:nvPr/>
            </p:nvSpPr>
            <p:spPr>
              <a:xfrm>
                <a:off x="248752" y="0"/>
                <a:ext cx="7345696" cy="6731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900" b="1" u="sng" dirty="0"/>
                  <a:t>Assumptions:</a:t>
                </a:r>
              </a:p>
              <a:p>
                <a:endParaRPr lang="en-US" sz="900" b="1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Preprocessing</a:t>
                </a:r>
                <a:r>
                  <a:rPr lang="en-US" sz="900" dirty="0"/>
                  <a:t>:, padding, low pass filter (aliasing?)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Minimize spectral leakage: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Subtract offset: none, mean, </a:t>
                </a:r>
                <a:r>
                  <a:rPr lang="en-US" sz="900" b="1" dirty="0"/>
                  <a:t>trend, </a:t>
                </a:r>
                <a:r>
                  <a:rPr lang="en-US" sz="900" dirty="0"/>
                  <a:t>degree of subtraction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00A00F"/>
                    </a:solidFill>
                  </a:rPr>
                  <a:t>Window multiplication: none (best reconstruction, high smearing),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hanning</a:t>
                </a:r>
                <a:r>
                  <a:rPr lang="en-US" sz="900" dirty="0">
                    <a:solidFill>
                      <a:srgbClr val="00A00F"/>
                    </a:solidFill>
                  </a:rPr>
                  <a:t> (lowest smearing, no reconstruction), </a:t>
                </a:r>
                <a:r>
                  <a:rPr lang="en-US" sz="900" b="1" dirty="0">
                    <a:solidFill>
                      <a:srgbClr val="00A00F"/>
                    </a:solidFill>
                  </a:rPr>
                  <a:t>hamming (</a:t>
                </a:r>
                <a:r>
                  <a:rPr lang="en-US" sz="900" dirty="0">
                    <a:solidFill>
                      <a:srgbClr val="00A00F"/>
                    </a:solidFill>
                  </a:rPr>
                  <a:t>low smearing , </a:t>
                </a:r>
                <a:r>
                  <a:rPr lang="en-US" sz="900" b="1" dirty="0">
                    <a:solidFill>
                      <a:srgbClr val="00A00F"/>
                    </a:solidFill>
                  </a:rPr>
                  <a:t>good reconstruction)</a:t>
                </a:r>
                <a:r>
                  <a:rPr lang="en-US" sz="900" dirty="0">
                    <a:solidFill>
                      <a:srgbClr val="00A00F"/>
                    </a:solidFill>
                  </a:rPr>
                  <a:t>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barlett</a:t>
                </a:r>
                <a:r>
                  <a:rPr lang="en-US" sz="900" dirty="0">
                    <a:solidFill>
                      <a:srgbClr val="00A00F"/>
                    </a:solidFill>
                  </a:rPr>
                  <a:t>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blackman</a:t>
                </a:r>
                <a:r>
                  <a:rPr lang="en-US" sz="900" dirty="0">
                    <a:solidFill>
                      <a:srgbClr val="00A00F"/>
                    </a:solidFill>
                  </a:rPr>
                  <a:t>, flattop (high smearing, accurate amplitude) 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tukey</a:t>
                </a:r>
                <a:r>
                  <a:rPr lang="en-US" sz="900" dirty="0">
                    <a:solidFill>
                      <a:srgbClr val="00A00F"/>
                    </a:solidFill>
                  </a:rPr>
                  <a:t>, … </a:t>
                </a:r>
                <a:endParaRPr lang="en-US" sz="900" b="1" dirty="0">
                  <a:solidFill>
                    <a:srgbClr val="00A00F"/>
                  </a:solidFill>
                </a:endParaRP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Interpolate frequency range: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FF0000"/>
                    </a:solidFill>
                  </a:rPr>
                  <a:t>Zero padding – How to apply?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FF0000"/>
                    </a:solidFill>
                  </a:rPr>
                  <a:t>Mirroring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Fourier transform: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Method: </a:t>
                </a:r>
                <a:r>
                  <a:rPr lang="en-US" sz="900" b="1" dirty="0"/>
                  <a:t>FFT (DFT), </a:t>
                </a:r>
                <a:r>
                  <a:rPr lang="en-US" sz="900" dirty="0">
                    <a:solidFill>
                      <a:srgbClr val="FF0000"/>
                    </a:solidFill>
                  </a:rPr>
                  <a:t>STFT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Frequency range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9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900" dirty="0"/>
                  <a:t> 1068 Hz): </a:t>
                </a:r>
                <a:r>
                  <a:rPr lang="en-US" sz="900" b="1" dirty="0"/>
                  <a:t>0-534</a:t>
                </a:r>
                <a:r>
                  <a:rPr lang="en-US" sz="900" dirty="0"/>
                  <a:t> Hz, 0- 360 Hz, 0-100 Hz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Hilbert transform: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Window gain correction: </a:t>
                </a:r>
                <a:r>
                  <a:rPr lang="en-US" sz="900" b="1" dirty="0"/>
                  <a:t>amplitude</a:t>
                </a:r>
                <a:r>
                  <a:rPr lang="en-US" sz="900" dirty="0"/>
                  <a:t>, </a:t>
                </a:r>
                <a:r>
                  <a:rPr lang="en-US" sz="900" dirty="0">
                    <a:solidFill>
                      <a:srgbClr val="FF0000"/>
                    </a:solidFill>
                  </a:rPr>
                  <a:t>energy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NMF: 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00A00F"/>
                    </a:solidFill>
                  </a:rPr>
                  <a:t>Scaling</a:t>
                </a:r>
                <a:r>
                  <a:rPr lang="en-US" sz="900" dirty="0"/>
                  <a:t>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No scaling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log min max scale (0,1, Clip values bellow, above): </a:t>
                </a:r>
              </a:p>
              <a:p>
                <a:pPr marL="1600200" lvl="3" indent="-228600">
                  <a:buFont typeface="+mj-lt"/>
                  <a:buAutoNum type="arabicPeriod"/>
                </a:pPr>
                <a:r>
                  <a:rPr lang="en-US" sz="900" dirty="0"/>
                  <a:t>range: 1e-5V – 10V (bad NMF), 1e-3V – 1V, 1e-2V – 5V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Training set: </a:t>
                </a:r>
                <a:r>
                  <a:rPr lang="en-US" sz="900" b="1" dirty="0"/>
                  <a:t>exclude fast sec. quenches</a:t>
                </a:r>
                <a:r>
                  <a:rPr lang="en-US" sz="900" dirty="0"/>
                  <a:t>, include fast sec. quenches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Phase recovery: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Take phase from original FFT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FF0000"/>
                    </a:solidFill>
                  </a:rPr>
                  <a:t>Put phase in NMF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chemeClr val="tx2"/>
                    </a:solidFill>
                  </a:rPr>
                  <a:t>Complex valued NMF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Hyperparameter: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 err="1">
                    <a:solidFill>
                      <a:srgbClr val="00A00F"/>
                    </a:solidFill>
                  </a:rPr>
                  <a:t>n_components</a:t>
                </a:r>
                <a:r>
                  <a:rPr lang="en-US" sz="900" dirty="0"/>
                  <a:t>: 6 (best interpretation), 20 (best reconstruction), (evaluate with loss =f(</a:t>
                </a:r>
                <a:r>
                  <a:rPr lang="en-US" sz="900" dirty="0" err="1"/>
                  <a:t>n_components</a:t>
                </a:r>
                <a:r>
                  <a:rPr lang="en-US" sz="900" dirty="0"/>
                  <a:t>))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Distance measure: </a:t>
                </a:r>
                <a:r>
                  <a:rPr lang="en-US" sz="900" dirty="0" err="1"/>
                  <a:t>Frobenius</a:t>
                </a:r>
                <a:r>
                  <a:rPr lang="en-US" sz="900" dirty="0"/>
                  <a:t>, KL, IS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Solver: cd, mu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Regularization: </a:t>
                </a:r>
                <a:r>
                  <a:rPr lang="en-US" sz="900" b="1" dirty="0"/>
                  <a:t>none (best anomaly detection), </a:t>
                </a:r>
                <a:r>
                  <a:rPr lang="en-US" sz="900" dirty="0"/>
                  <a:t>L1, L2, </a:t>
                </a:r>
                <a:r>
                  <a:rPr lang="en-US" sz="900" b="1" dirty="0"/>
                  <a:t>L1+L2 (best components)</a:t>
                </a:r>
                <a:r>
                  <a:rPr lang="en-US" sz="900" dirty="0"/>
                  <a:t>, Orthogonal Loss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Define final components: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Directly from NMF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Manually merge components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Manually define frequency range of each component (mu solver can’t recover from 0)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Component Interpretation: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Pearson Correlation, </a:t>
                </a:r>
                <a:r>
                  <a:rPr lang="en-US" sz="900" dirty="0">
                    <a:solidFill>
                      <a:srgbClr val="FF0000"/>
                    </a:solidFill>
                  </a:rPr>
                  <a:t>Partial correlation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Anomaly detection: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Losses: FFT, NMF, </a:t>
                </a:r>
                <a:r>
                  <a:rPr lang="en-US" sz="900" b="1" dirty="0"/>
                  <a:t>NMF + FFT</a:t>
                </a:r>
                <a:r>
                  <a:rPr lang="en-US" sz="900" dirty="0"/>
                  <a:t>, NMF + FFT + Processing (different scaling)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Type: Mean, </a:t>
                </a:r>
                <a:r>
                  <a:rPr lang="en-US" sz="900" dirty="0" err="1"/>
                  <a:t>Frobenius</a:t>
                </a:r>
                <a:r>
                  <a:rPr lang="en-US" sz="900" dirty="0"/>
                  <a:t> norm</a:t>
                </a:r>
              </a:p>
              <a:p>
                <a:pPr marL="685800" lvl="1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228600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685800" lvl="1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685800" lvl="1" indent="-228600">
                  <a:buFont typeface="+mj-lt"/>
                  <a:buAutoNum type="arabicPeriod"/>
                </a:pPr>
                <a:endParaRPr lang="de-AT" sz="105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39C98B7-08EC-1877-DADB-A914A3211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52" y="0"/>
                <a:ext cx="7345696" cy="673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4" name="Picture 8">
            <a:extLst>
              <a:ext uri="{FF2B5EF4-FFF2-40B4-BE49-F238E27FC236}">
                <a16:creationId xmlns:a16="http://schemas.microsoft.com/office/drawing/2014/main" id="{7810DECC-E294-324C-0401-1C8EEE89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43" y="323051"/>
            <a:ext cx="4056731" cy="134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99879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Breitbild</PresentationFormat>
  <Paragraphs>122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Optima</vt:lpstr>
      <vt:lpstr>CERNcobrandi16-9</vt:lpstr>
      <vt:lpstr>Approach</vt:lpstr>
      <vt:lpstr>PowerPoint-Präsentation</vt:lpstr>
      <vt:lpstr>PowerPoint-Präsentation</vt:lpstr>
      <vt:lpstr>Anomaly detection</vt:lpstr>
      <vt:lpstr>PowerPoint-Präsentation</vt:lpstr>
      <vt:lpstr>Component interpretation</vt:lpstr>
      <vt:lpstr>PowerPoint-Präsentation</vt:lpstr>
      <vt:lpstr>Next Steps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1404</cp:revision>
  <cp:lastPrinted>2023-02-15T09:37:02Z</cp:lastPrinted>
  <dcterms:created xsi:type="dcterms:W3CDTF">2019-07-26T06:24:56Z</dcterms:created>
  <dcterms:modified xsi:type="dcterms:W3CDTF">2023-02-16T10:17:25Z</dcterms:modified>
</cp:coreProperties>
</file>